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sldIdLst>
    <p:sldId id="256" r:id="rId3"/>
    <p:sldId id="301" r:id="rId4"/>
    <p:sldId id="258" r:id="rId5"/>
    <p:sldId id="300" r:id="rId6"/>
    <p:sldId id="259" r:id="rId7"/>
    <p:sldId id="260" r:id="rId8"/>
    <p:sldId id="261" r:id="rId9"/>
    <p:sldId id="263" r:id="rId10"/>
    <p:sldId id="264" r:id="rId11"/>
    <p:sldId id="265" r:id="rId12"/>
    <p:sldId id="303" r:id="rId13"/>
    <p:sldId id="302" r:id="rId14"/>
    <p:sldId id="306" r:id="rId15"/>
    <p:sldId id="312" r:id="rId16"/>
    <p:sldId id="305" r:id="rId17"/>
    <p:sldId id="307" r:id="rId18"/>
    <p:sldId id="313" r:id="rId19"/>
    <p:sldId id="304" r:id="rId20"/>
    <p:sldId id="309" r:id="rId21"/>
    <p:sldId id="314" r:id="rId22"/>
    <p:sldId id="310" r:id="rId23"/>
    <p:sldId id="31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9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10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70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42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45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30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62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38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236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70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68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367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629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54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05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57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85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F569-2BDE-44D0-9A9E-66787CED05F5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2D3E-A51C-43EC-A702-5C83EBFE02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0488-F287-469E-A5BA-89B9DC97BB9D}" type="datetimeFigureOut">
              <a:rPr lang="es-ES" smtClean="0"/>
              <a:pPr/>
              <a:t>28/11/2020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E71051-31F3-4CAF-BD1C-E3B4308B7C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5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BEF13-36A6-4405-9D54-18E5E3BF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INTRODUCCIÓN AL MARXISMO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C1AB33-1186-416E-836E-A6072DABD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038" y="2133600"/>
            <a:ext cx="5641424" cy="37782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59632" y="112474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Se denomina marxismo a la teoría económico-política, filosófica e ideológica desarrollada por Carlos Marx  Jenny Marx, Mary Burns y Federico </a:t>
            </a:r>
            <a:r>
              <a:rPr lang="es-ES" sz="2800" dirty="0" err="1"/>
              <a:t>Engels</a:t>
            </a:r>
            <a:r>
              <a:rPr lang="es-ES" sz="2800" dirty="0"/>
              <a:t> a partir del pensamiento más avanzado del siglo XIX: la economía política inglesa, la filosofía alemana y el socialismo francés.</a:t>
            </a:r>
          </a:p>
          <a:p>
            <a:endParaRPr lang="es-ES" sz="2800" dirty="0"/>
          </a:p>
          <a:p>
            <a:r>
              <a:rPr lang="es-ES" sz="2800" dirty="0"/>
              <a:t>Recibe el nombre de marxismo de Carlos Marx, por ser de los cuatro un famoso periodista y filósofo de su época.</a:t>
            </a:r>
            <a:endParaRPr lang="es-E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E8A75E-A90C-4F45-9931-72EB5ACC35C2}"/>
              </a:ext>
            </a:extLst>
          </p:cNvPr>
          <p:cNvSpPr txBox="1"/>
          <p:nvPr/>
        </p:nvSpPr>
        <p:spPr>
          <a:xfrm>
            <a:off x="1259632" y="119675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El marxismo es al mismo tiempo una ciencia social, </a:t>
            </a:r>
            <a:r>
              <a:rPr lang="es-ES" sz="2400" b="1" dirty="0"/>
              <a:t>el materialismo histórico </a:t>
            </a:r>
            <a:r>
              <a:rPr lang="es-ES" sz="2400" dirty="0"/>
              <a:t>surgido del desarrollo del la teoría económico-política de autores como Adam Smith o David Ricardo, una filosofía</a:t>
            </a:r>
            <a:r>
              <a:rPr lang="es-ES" sz="2400" b="1" dirty="0"/>
              <a:t>, el materialismo dialectico</a:t>
            </a:r>
            <a:r>
              <a:rPr lang="es-ES" sz="2400" dirty="0"/>
              <a:t>, surgido del desarrollo del materialismo alemán planteado por Feuerbach y la dialéctica de Hegel, y una ideología</a:t>
            </a:r>
            <a:r>
              <a:rPr lang="es-ES" sz="2400" b="1" dirty="0"/>
              <a:t>, el socialismo científico </a:t>
            </a:r>
            <a:r>
              <a:rPr lang="es-ES" sz="2400" dirty="0"/>
              <a:t>desarrollado a partir de los diferentes socialismos utópicos que surgieron en Europa en oposición al capitalismo en el siglo XIX principalmente en Francia.</a:t>
            </a:r>
          </a:p>
        </p:txBody>
      </p:sp>
    </p:spTree>
    <p:extLst>
      <p:ext uri="{BB962C8B-B14F-4D97-AF65-F5344CB8AC3E}">
        <p14:creationId xmlns:p14="http://schemas.microsoft.com/office/powerpoint/2010/main" val="331461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11920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Cómo ideología </a:t>
            </a:r>
            <a:r>
              <a:rPr lang="es-ES" sz="2000" dirty="0"/>
              <a:t>el marxismo es intransigente con la explotación y la opresión, </a:t>
            </a:r>
            <a:r>
              <a:rPr lang="es-ES" sz="2000" b="1" dirty="0"/>
              <a:t>como filosofía </a:t>
            </a:r>
            <a:r>
              <a:rPr lang="es-ES" sz="2000" dirty="0"/>
              <a:t>es opuesto a la metafísica y al idealismo, es decir parte de que la realidad nunca es inmutable, sino que está en constante cambio y que para conocerla han de estudiarse sus condiciones materiales, </a:t>
            </a:r>
            <a:r>
              <a:rPr lang="es-ES" sz="2000" b="1" dirty="0"/>
              <a:t>y como ciencia </a:t>
            </a:r>
            <a:r>
              <a:rPr lang="es-ES" sz="2000" dirty="0"/>
              <a:t>su esencia es el análisis concreto de la realidad concreta.</a:t>
            </a:r>
          </a:p>
          <a:p>
            <a:endParaRPr lang="es-ES" sz="2000" dirty="0"/>
          </a:p>
          <a:p>
            <a:r>
              <a:rPr lang="es-ES" sz="2000" dirty="0"/>
              <a:t>Por tanto el marxismo </a:t>
            </a:r>
            <a:r>
              <a:rPr lang="es-ES" sz="2000" b="1" dirty="0"/>
              <a:t>no es una receta escrita, sino una guía para la acción.</a:t>
            </a:r>
            <a:r>
              <a:rPr lang="es-ES" sz="2000" dirty="0"/>
              <a:t> Multitud de revolucionarias y revolucionarios han desarrollado el marxismo, destacando entre ellos Vladimir Lenin cuya aportación al marxismo en combate a las corrientes dominantes en la Internacional socialdemócrata  o II Internacional dio lugar a la Internacional Comunista o III Internacional y se conoce como marxismo-leninismo.</a:t>
            </a:r>
          </a:p>
          <a:p>
            <a:endParaRPr lang="es-ES" sz="2000" dirty="0"/>
          </a:p>
          <a:p>
            <a:r>
              <a:rPr lang="es-ES" sz="2000" dirty="0"/>
              <a:t>Las corrientes socialdemócratas a las que se enfrentó Lenin fueron principalmente el economicismo, el empirismo, el oportunismo, el </a:t>
            </a:r>
            <a:r>
              <a:rPr lang="es-ES" sz="2000" dirty="0" err="1"/>
              <a:t>proimperialismo</a:t>
            </a:r>
            <a:r>
              <a:rPr lang="es-ES" sz="2000" dirty="0"/>
              <a:t> y el izquierdismo.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0C8C0-0D8B-4C3B-A1AD-F7A3C7F9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tres partes y las tres fuentes del marxismo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36A43-3305-418E-BE2D-5D0E46C3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El marxismo se ha pretendido vender como una secta (cerrada en si misma, rígida, al margen del desarrollo real)</a:t>
            </a:r>
          </a:p>
          <a:p>
            <a:r>
              <a:rPr lang="es-ES" dirty="0"/>
              <a:t>Sin embargo es la continuación de las doctrinas más grandes del mundo moderno. </a:t>
            </a:r>
          </a:p>
          <a:p>
            <a:r>
              <a:rPr lang="es-ES" dirty="0"/>
              <a:t>Es posible la teoría marxista por el avance de las fuerzas productivas, por la madurez de las condiciones materiales.</a:t>
            </a: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Cuál es la contradicción entre el movimiento sectario y el movimiento de clase. Para la secta el sentido de su existencia y su problema de honor no es lo que tiene en </a:t>
            </a:r>
            <a:r>
              <a:rPr lang="es-ES_trad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común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 el movimiento de clase, sino el </a:t>
            </a:r>
            <a:r>
              <a:rPr lang="es-ES_trad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peculiar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talismán que lo </a:t>
            </a:r>
            <a:r>
              <a:rPr lang="es-ES_trad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distingue de él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.” (</a:t>
            </a:r>
            <a:r>
              <a:rPr lang="es-ES_trad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Carta de Marx a Schweitzer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de 13 de octubre de 1868)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22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0C8C0-0D8B-4C3B-A1AD-F7A3C7F9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tres partes y las tres fuentes del marxismo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36A43-3305-418E-BE2D-5D0E46C3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_trad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comunistas no forman un partido distinto, enfrentado a los demás partidos obreros. 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tienen intereses propio</a:t>
            </a:r>
            <a:r>
              <a:rPr lang="es-ES_trad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s, que se distingan de los intereses generales del proletariado. No profesan principios especiales, con los que aspiren a modelar el movimiento proletario.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_trad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comunistas sólo se distinguen de los demás partidos proletarios, en que reivindican siempre, en todas y cada una de las luchas nacionales proletarias, 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intereses comunes de todo el proletariado</a:t>
            </a:r>
            <a:r>
              <a:rPr lang="es-ES_trad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independiente de su nacionalidad; y que cualquiera que sea la etapa histórica en que se encuentre la lucha entre el proletariado y la burguesía, 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atienden siempre al interés del movimiento obrero en su totalidad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968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1406F9-EB16-427F-B9F7-8946DB59B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48072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30DEBE5-5554-47FE-8006-4A08C77B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Materialismo Vs idealismo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B5F23-8E6B-4C5E-A1E2-CD787C3E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628800"/>
            <a:ext cx="7346776" cy="4605090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/>
              <a:t>La realidad existe y es cognoscible. No discrepancia entre la percepción y la realidad, sino entre lo conocido y lo que no. </a:t>
            </a:r>
          </a:p>
          <a:p>
            <a:r>
              <a:rPr lang="es-ES" sz="2000" dirty="0"/>
              <a:t>El materialismo de Feuerbach solo observa, deja la práctica al idealismo.</a:t>
            </a:r>
          </a:p>
          <a:p>
            <a:r>
              <a:rPr lang="es-ES" sz="2000" dirty="0"/>
              <a:t>A la verdad se accede por la práctica. El debate sobre la realidad de un pensamiento sin práctica es escolástico.</a:t>
            </a:r>
          </a:p>
          <a:p>
            <a:r>
              <a:rPr lang="es-ES" sz="2000" dirty="0"/>
              <a:t>La humanidad es producto de sus circunstancias ¿quién crea las circunstancias?</a:t>
            </a:r>
          </a:p>
          <a:p>
            <a:r>
              <a:rPr lang="es-ES" sz="2000" dirty="0"/>
              <a:t>Modificar las circunstancias, requiere de intervención práctica revolucionaria.</a:t>
            </a:r>
          </a:p>
          <a:p>
            <a:r>
              <a:rPr lang="es-ES" sz="2000" dirty="0"/>
              <a:t>Los filósofos no han hecho más que interpretar de diversos modo el mundo, pero de lo que se trata es de transformarlo</a:t>
            </a:r>
          </a:p>
        </p:txBody>
      </p:sp>
    </p:spTree>
    <p:extLst>
      <p:ext uri="{BB962C8B-B14F-4D97-AF65-F5344CB8AC3E}">
        <p14:creationId xmlns:p14="http://schemas.microsoft.com/office/powerpoint/2010/main" val="423190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30DEBE5-5554-47FE-8006-4A08C77B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>
            <a:normAutofit fontScale="90000"/>
          </a:bodyPr>
          <a:lstStyle/>
          <a:p>
            <a:r>
              <a:rPr lang="es-ES" dirty="0"/>
              <a:t>Dialéctica Vs mecánica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B5F23-8E6B-4C5E-A1E2-CD787C3E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628800"/>
            <a:ext cx="7346776" cy="4824536"/>
          </a:xfrm>
        </p:spPr>
        <p:txBody>
          <a:bodyPr>
            <a:normAutofit/>
          </a:bodyPr>
          <a:lstStyle/>
          <a:p>
            <a:r>
              <a:rPr lang="es-ES" dirty="0"/>
              <a:t>Para entender la realidad hay que entender el proceso de cambio que forma parte indisoluble de su construcción. </a:t>
            </a:r>
          </a:p>
          <a:p>
            <a:r>
              <a:rPr lang="es-ES" dirty="0"/>
              <a:t>Tesis-antítesis-síntesis. Cambios cuantitativos llevan a cambio cualitativo, no lineal. Movimiento progresivo inferior a superior. La contradicción como base del cambio.</a:t>
            </a:r>
          </a:p>
          <a:p>
            <a:r>
              <a:rPr lang="es-ES" dirty="0"/>
              <a:t>Todo tiene en su interior su propia negación. El capitalismo creará el proletariado…</a:t>
            </a:r>
          </a:p>
          <a:p>
            <a:r>
              <a:rPr lang="es-ES" dirty="0"/>
              <a:t>Hegel: El mundo de las ideas es la realidad. Prioridad del deseo.</a:t>
            </a:r>
          </a:p>
          <a:p>
            <a:r>
              <a:rPr lang="es-ES" dirty="0"/>
              <a:t>Marx: La dialéctica aplicada al mundo material, y a la evolución humana, a la historia. FILOSOFÍA MARXISTA</a:t>
            </a:r>
          </a:p>
          <a:p>
            <a:r>
              <a:rPr lang="es-ES" dirty="0"/>
              <a:t>Al aplicarla a la sociedad humana, surge el materialismo histórico fundamentado en la economía política marxista.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58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584CE9-EDA9-419A-8D53-2FF14958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8640"/>
            <a:ext cx="7355532" cy="58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1CB8826-961E-4E92-9B1B-182C44FC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/>
          <a:lstStyle/>
          <a:p>
            <a:r>
              <a:rPr lang="es-ES" dirty="0"/>
              <a:t>Economía política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C63C5E-F997-4868-BE41-305E3779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412776"/>
            <a:ext cx="7346776" cy="4896544"/>
          </a:xfrm>
        </p:spPr>
        <p:txBody>
          <a:bodyPr>
            <a:normAutofit/>
          </a:bodyPr>
          <a:lstStyle/>
          <a:p>
            <a:r>
              <a:rPr lang="es-ES" dirty="0"/>
              <a:t>Régimen económico es la base. Infraestructura y superestructura.</a:t>
            </a:r>
          </a:p>
          <a:p>
            <a:r>
              <a:rPr lang="es-ES" dirty="0"/>
              <a:t>El conocimiento refleja la naturaleza, el conocimiento social, refleja el régimen económico.</a:t>
            </a:r>
          </a:p>
          <a:p>
            <a:r>
              <a:rPr lang="es-ES" dirty="0"/>
              <a:t>Relaciones de producción y desarrollo de las fuerzas productivas y clases sociales.</a:t>
            </a:r>
          </a:p>
          <a:p>
            <a:r>
              <a:rPr lang="es-ES" dirty="0"/>
              <a:t>La vida material condiciona el proceso de la vida social política y espiritual. El ser social, condiciona la conciencia.</a:t>
            </a:r>
          </a:p>
          <a:p>
            <a:r>
              <a:rPr lang="es-ES" dirty="0"/>
              <a:t>Teoría del valor, de D. Ricardo a Marx la naturaleza como fuente de riqueza, el intercambio de trabajo frente a objetos. </a:t>
            </a:r>
          </a:p>
          <a:p>
            <a:r>
              <a:rPr lang="es-ES" dirty="0"/>
              <a:t>El intercambio y el tiempo de trabajo socialmente necesario.</a:t>
            </a:r>
          </a:p>
        </p:txBody>
      </p:sp>
    </p:spTree>
    <p:extLst>
      <p:ext uri="{BB962C8B-B14F-4D97-AF65-F5344CB8AC3E}">
        <p14:creationId xmlns:p14="http://schemas.microsoft.com/office/powerpoint/2010/main" val="409633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09228" y="260648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Se denomina marxismo a la teoría económico-política, filosófica e ideológica desarrollada por Carlos Marx y Federico </a:t>
            </a:r>
            <a:r>
              <a:rPr lang="es-ES" sz="3600" dirty="0" err="1"/>
              <a:t>Engels</a:t>
            </a:r>
            <a:r>
              <a:rPr lang="es-ES" sz="36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1CB8826-961E-4E92-9B1B-182C44FC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/>
          <a:lstStyle/>
          <a:p>
            <a:r>
              <a:rPr lang="es-ES" dirty="0"/>
              <a:t>Economía política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C63C5E-F997-4868-BE41-305E3779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412776"/>
            <a:ext cx="7346776" cy="4896544"/>
          </a:xfrm>
        </p:spPr>
        <p:txBody>
          <a:bodyPr>
            <a:normAutofit/>
          </a:bodyPr>
          <a:lstStyle/>
          <a:p>
            <a:r>
              <a:rPr lang="es-ES" sz="2400" dirty="0"/>
              <a:t>Desposesión de los medios de producción. Solo fuerza de trabajo.</a:t>
            </a:r>
          </a:p>
          <a:p>
            <a:r>
              <a:rPr lang="es-ES" sz="2400" dirty="0"/>
              <a:t>Fuerza de trabajo se convierte en mercancía. D-M-D</a:t>
            </a:r>
          </a:p>
          <a:p>
            <a:r>
              <a:rPr lang="es-ES" sz="2400" dirty="0"/>
              <a:t>La plusvalía</a:t>
            </a:r>
          </a:p>
          <a:p>
            <a:r>
              <a:rPr lang="es-ES" sz="2400" dirty="0"/>
              <a:t>La productividad, los monopolios, y la socialización de la producción</a:t>
            </a:r>
          </a:p>
          <a:p>
            <a:r>
              <a:rPr lang="es-ES" sz="2400" dirty="0"/>
              <a:t>La contradicción fundamental entre la propiedad de los medios y la socialización de la producción: la contención al avance de las fuerzas productivas.</a:t>
            </a:r>
          </a:p>
        </p:txBody>
      </p:sp>
    </p:spTree>
    <p:extLst>
      <p:ext uri="{BB962C8B-B14F-4D97-AF65-F5344CB8AC3E}">
        <p14:creationId xmlns:p14="http://schemas.microsoft.com/office/powerpoint/2010/main" val="13572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3651AA-7A8E-44AE-84BC-8778E214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Socialismo utópico/científico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34045F-4944-4316-AAF4-BFACA27C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959696"/>
          </a:xfrm>
        </p:spPr>
        <p:txBody>
          <a:bodyPr>
            <a:noAutofit/>
          </a:bodyPr>
          <a:lstStyle/>
          <a:p>
            <a:r>
              <a:rPr lang="es-ES" sz="2000" dirty="0"/>
              <a:t>La nueva opresión capitalista provoca una reacción.</a:t>
            </a:r>
          </a:p>
          <a:p>
            <a:r>
              <a:rPr lang="es-ES" sz="2000" dirty="0"/>
              <a:t>La crítica se establecía sobre criterios éticos y morales. Todos los hombres son hermanos.</a:t>
            </a:r>
          </a:p>
          <a:p>
            <a:r>
              <a:rPr lang="es-ES" sz="2000" dirty="0"/>
              <a:t>Socialismo reaccionario: la desaparición del honor, de la santidad de la familia o de la moral cristiana bajo el frio cálculo económico.</a:t>
            </a:r>
          </a:p>
          <a:p>
            <a:r>
              <a:rPr lang="es-ES" sz="2000" dirty="0"/>
              <a:t>Socialismo humanista: La defensa del producto artesano. Pequeña burguesía.</a:t>
            </a:r>
          </a:p>
          <a:p>
            <a:r>
              <a:rPr lang="es-ES" sz="2000" dirty="0"/>
              <a:t>Clases derrotadas frente a la nueva clase. “¡Proletarios de todos los países: Uníos!</a:t>
            </a:r>
          </a:p>
        </p:txBody>
      </p:sp>
    </p:spTree>
    <p:extLst>
      <p:ext uri="{BB962C8B-B14F-4D97-AF65-F5344CB8AC3E}">
        <p14:creationId xmlns:p14="http://schemas.microsoft.com/office/powerpoint/2010/main" val="271203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3651AA-7A8E-44AE-84BC-8778E214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Socialismo utópico/científico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34045F-4944-4316-AAF4-BFACA27C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959696"/>
          </a:xfrm>
        </p:spPr>
        <p:txBody>
          <a:bodyPr>
            <a:noAutofit/>
          </a:bodyPr>
          <a:lstStyle/>
          <a:p>
            <a:r>
              <a:rPr lang="es-ES" sz="2000" dirty="0"/>
              <a:t>Análisis científico de la sociedad. </a:t>
            </a:r>
          </a:p>
          <a:p>
            <a:r>
              <a:rPr lang="es-ES" sz="2000" dirty="0"/>
              <a:t>La lucha de clases como el motor del cambio</a:t>
            </a:r>
          </a:p>
          <a:p>
            <a:r>
              <a:rPr lang="es-ES" sz="2000" dirty="0"/>
              <a:t>El socialismo como momento histórico</a:t>
            </a:r>
          </a:p>
        </p:txBody>
      </p:sp>
    </p:spTree>
    <p:extLst>
      <p:ext uri="{BB962C8B-B14F-4D97-AF65-F5344CB8AC3E}">
        <p14:creationId xmlns:p14="http://schemas.microsoft.com/office/powerpoint/2010/main" val="278371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59632" y="1700808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/>
              <a:t>“La doctrina de Marx es todopoderosa porque es  exacta. Es completa y armónica, y brinda a los hombres una concepción integral del mundo, intransigente con toda superstición, con toda reacción y con toda defensa de la opresión burguesa. El marxismo es el heredero legítimo de lo mejor que la humanidad creó en el siglo XIX: la filosofía alemana, la economía política inglesa y el socialismo francés.”</a:t>
            </a:r>
          </a:p>
          <a:p>
            <a:r>
              <a:rPr lang="es-ES" sz="2400" i="1" dirty="0"/>
              <a:t>(V.I. Lenin: Tres fuentes y tres partes integrantes del marxismo)</a:t>
            </a:r>
            <a:endParaRPr lang="es-E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59632" y="450912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/>
              <a:t>La doctrina de Marx es todopoderosa porque es  exacta…</a:t>
            </a:r>
          </a:p>
          <a:p>
            <a:endParaRPr lang="es-ES" sz="2400" i="1" dirty="0"/>
          </a:p>
        </p:txBody>
      </p:sp>
      <p:pic>
        <p:nvPicPr>
          <p:cNvPr id="3" name="8 Imagen" descr="http://www.tretyakovgallery.ru/pictures/a/af/af0aaa17f1114d6d01a379aa49a8a188.jpg">
            <a:extLst>
              <a:ext uri="{FF2B5EF4-FFF2-40B4-BE49-F238E27FC236}">
                <a16:creationId xmlns:a16="http://schemas.microsoft.com/office/drawing/2014/main" id="{9EB05279-B748-425A-8773-07CE068EC24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21904"/>
            <a:ext cx="51125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48478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/>
              <a:t>La doctrina de Marx es todopoderosa porque es  exacta.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1763688" y="232095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Aquí Lenin utiliza un recurso literario. La expresión “Solo la ciencia es todopoderosa, porque es exacta” era utilizado durante el renacimiento como reivindicación de carácter revolucionario de la ciencia frente a la religión. Con esta expresión Lenin reivindica el carácter científico y revolucionario de la teoría de Marx.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/>
              <a:t>La doctrina de Marx es todopoderosa porque es  exacta…</a:t>
            </a:r>
          </a:p>
          <a:p>
            <a:endParaRPr lang="es-ES" sz="2400" i="1" dirty="0"/>
          </a:p>
          <a:p>
            <a:r>
              <a:rPr lang="es-ES" sz="2400" i="1" dirty="0"/>
              <a:t>El marxismo es una ciencia.</a:t>
            </a:r>
            <a:endParaRPr lang="es-E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91683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/>
              <a:t>La doctrina de Marx es todopoderosa porque es  exacta. Es completa y armónica, y brinda a los hombres una concepción integral del mundo…</a:t>
            </a:r>
          </a:p>
          <a:p>
            <a:endParaRPr lang="es-ES" sz="2400" i="1" dirty="0"/>
          </a:p>
          <a:p>
            <a:r>
              <a:rPr lang="es-ES" sz="2400" i="1" dirty="0"/>
              <a:t>El marxismo es una ciencia.</a:t>
            </a:r>
          </a:p>
          <a:p>
            <a:r>
              <a:rPr lang="es-ES" sz="2400" i="1" dirty="0"/>
              <a:t>El marxismo es una filosofía.</a:t>
            </a:r>
            <a:endParaRPr lang="es-E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14400" y="2204864"/>
            <a:ext cx="7834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/>
              <a:t>“La doctrina de Marx </a:t>
            </a:r>
            <a:r>
              <a:rPr lang="es-ES" sz="2400" i="1" dirty="0">
                <a:solidFill>
                  <a:srgbClr val="00B050"/>
                </a:solidFill>
              </a:rPr>
              <a:t>es todopoderosa porque es  exacta. </a:t>
            </a:r>
            <a:r>
              <a:rPr lang="es-ES" sz="2400" i="1" dirty="0"/>
              <a:t>Es completa y armónica, y brinda a los hombres </a:t>
            </a:r>
            <a:r>
              <a:rPr lang="es-ES" sz="2400" i="1" dirty="0">
                <a:solidFill>
                  <a:srgbClr val="7030A0"/>
                </a:solidFill>
              </a:rPr>
              <a:t>una concepción integral del mundo</a:t>
            </a:r>
            <a:r>
              <a:rPr lang="es-ES" sz="2400" i="1" dirty="0"/>
              <a:t>, </a:t>
            </a:r>
            <a:r>
              <a:rPr lang="es-ES" sz="2400" i="1" dirty="0">
                <a:solidFill>
                  <a:srgbClr val="FF0000"/>
                </a:solidFill>
              </a:rPr>
              <a:t>intransigente con toda superstición, con toda reacción y con toda defensa de la opresión burguesa</a:t>
            </a:r>
            <a:r>
              <a:rPr lang="es-ES" sz="2400" i="1" dirty="0"/>
              <a:t>.”</a:t>
            </a:r>
          </a:p>
          <a:p>
            <a:endParaRPr lang="es-ES" sz="2400" i="1" dirty="0"/>
          </a:p>
          <a:p>
            <a:r>
              <a:rPr lang="es-ES" sz="2400" i="1" dirty="0">
                <a:solidFill>
                  <a:srgbClr val="00B050"/>
                </a:solidFill>
              </a:rPr>
              <a:t>El marxismo es una ciencia.</a:t>
            </a:r>
          </a:p>
          <a:p>
            <a:r>
              <a:rPr lang="es-ES" sz="2400" i="1" dirty="0">
                <a:solidFill>
                  <a:srgbClr val="7030A0"/>
                </a:solidFill>
              </a:rPr>
              <a:t>El marxismo es una filosofía.</a:t>
            </a:r>
          </a:p>
          <a:p>
            <a:r>
              <a:rPr lang="es-ES" sz="2400" i="1" dirty="0">
                <a:solidFill>
                  <a:srgbClr val="FF0000"/>
                </a:solidFill>
              </a:rPr>
              <a:t>El marxismo es una ideología.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/>
              <a:t>¿Qué es el marxismo?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91680" y="227687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/>
              <a:t>“La doctrina de Marx es todopoderosa porque es  exacta. Es completa y armónica, y brinda a los hombres una concepción integral del mundo, intransigente con toda superstición, con toda reacción y con toda defensa de la opresión burguesa. </a:t>
            </a:r>
            <a:r>
              <a:rPr lang="es-ES" sz="2400" i="1" dirty="0">
                <a:solidFill>
                  <a:srgbClr val="FF0000"/>
                </a:solidFill>
              </a:rPr>
              <a:t>El marxismo es el heredero legítimo de lo mejor que la humanidad creó en el siglo XIX: </a:t>
            </a:r>
            <a:r>
              <a:rPr lang="es-ES" sz="2400" b="1" i="1" dirty="0">
                <a:solidFill>
                  <a:srgbClr val="FF0000"/>
                </a:solidFill>
              </a:rPr>
              <a:t>la filosofía alemana, la economía política inglesa y el socialismo francés.”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1492</Words>
  <Application>Microsoft Office PowerPoint</Application>
  <PresentationFormat>Presentación en pantalla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Diseño personalizado</vt:lpstr>
      <vt:lpstr>Espiral</vt:lpstr>
      <vt:lpstr>INTRODUCCIÓN AL MARXISMO</vt:lpstr>
      <vt:lpstr>¿Qué es el marxismo?</vt:lpstr>
      <vt:lpstr>¿Qué es el marxismo?</vt:lpstr>
      <vt:lpstr>¿Qué es el marxismo?</vt:lpstr>
      <vt:lpstr>¿Qué es el marxismo?</vt:lpstr>
      <vt:lpstr>¿Qué es el marxismo?</vt:lpstr>
      <vt:lpstr>¿Qué es el marxismo?</vt:lpstr>
      <vt:lpstr>¿Qué es el marxismo?</vt:lpstr>
      <vt:lpstr>¿Qué es el marxismo?</vt:lpstr>
      <vt:lpstr>¿Qué es el marxismo?</vt:lpstr>
      <vt:lpstr>Presentación de PowerPoint</vt:lpstr>
      <vt:lpstr>¿Qué es el marxismo?</vt:lpstr>
      <vt:lpstr>Las tres partes y las tres fuentes del marxismo</vt:lpstr>
      <vt:lpstr>Las tres partes y las tres fuentes del marxismo</vt:lpstr>
      <vt:lpstr>Presentación de PowerPoint</vt:lpstr>
      <vt:lpstr>Materialismo Vs idealismo</vt:lpstr>
      <vt:lpstr>Dialéctica Vs mecánica </vt:lpstr>
      <vt:lpstr>Presentación de PowerPoint</vt:lpstr>
      <vt:lpstr>Economía política</vt:lpstr>
      <vt:lpstr>Economía política</vt:lpstr>
      <vt:lpstr>Socialismo utópico/científico</vt:lpstr>
      <vt:lpstr>Socialismo utópico/científico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Marxismo para dummies</dc:title>
  <dc:creator>Francisco García Juntas</dc:creator>
  <cp:lastModifiedBy>Jorge</cp:lastModifiedBy>
  <cp:revision>124</cp:revision>
  <dcterms:created xsi:type="dcterms:W3CDTF">2017-03-12T14:35:05Z</dcterms:created>
  <dcterms:modified xsi:type="dcterms:W3CDTF">2020-11-28T14:16:01Z</dcterms:modified>
</cp:coreProperties>
</file>